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61" r:id="rId3"/>
    <p:sldId id="260" r:id="rId4"/>
    <p:sldId id="257" r:id="rId5"/>
    <p:sldId id="262" r:id="rId6"/>
    <p:sldId id="263" r:id="rId7"/>
    <p:sldId id="264" r:id="rId8"/>
    <p:sldId id="25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0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0FEA5D-F62D-4C1D-880F-7E3FA56A0AD9}" type="datetimeFigureOut">
              <a:rPr lang="en-US" smtClean="0"/>
              <a:t>10/16/2017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87277-6AAC-477D-87A5-69B004D5ACAF}" type="slidenum">
              <a:rPr lang="en-US" smtClean="0"/>
              <a:t>‹#›</a:t>
            </a:fld>
            <a:endParaRPr lang="en-US"/>
          </a:p>
        </p:txBody>
      </p:sp>
    </p:spTree>
    <p:extLst>
      <p:ext uri="{BB962C8B-B14F-4D97-AF65-F5344CB8AC3E}">
        <p14:creationId xmlns:p14="http://schemas.microsoft.com/office/powerpoint/2010/main" val="207098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even this figure is relatively</a:t>
            </a:r>
            <a:r>
              <a:rPr lang="en-US" baseline="0" dirty="0"/>
              <a:t> neat and tidy compared to the real activity that’s going on.</a:t>
            </a:r>
            <a:endParaRPr lang="en-US" dirty="0"/>
          </a:p>
        </p:txBody>
      </p:sp>
      <p:sp>
        <p:nvSpPr>
          <p:cNvPr id="4" name="Slide Number Placeholder 3"/>
          <p:cNvSpPr>
            <a:spLocks noGrp="1"/>
          </p:cNvSpPr>
          <p:nvPr>
            <p:ph type="sldNum" sz="quarter" idx="10"/>
          </p:nvPr>
        </p:nvSpPr>
        <p:spPr/>
        <p:txBody>
          <a:bodyPr/>
          <a:lstStyle/>
          <a:p>
            <a:fld id="{2BC74DC8-6B0D-4974-9A72-A41F60E65A4E}" type="slidenum">
              <a:rPr lang="en-US" smtClean="0"/>
              <a:t>5</a:t>
            </a:fld>
            <a:endParaRPr lang="en-US"/>
          </a:p>
        </p:txBody>
      </p:sp>
    </p:spTree>
    <p:extLst>
      <p:ext uri="{BB962C8B-B14F-4D97-AF65-F5344CB8AC3E}">
        <p14:creationId xmlns:p14="http://schemas.microsoft.com/office/powerpoint/2010/main" val="429343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Accountability</a:t>
            </a:r>
            <a:r>
              <a:rPr lang="en-US" baseline="0" dirty="0"/>
              <a:t> links direct and manage money in the network.  The behaviors that accountability direct can be viewed through how organizations spend their money.  This money enters the system from many different sources, seeking many different goals.  The conceptual models tell us this. The network models allow us to get specific about how that money can move through the system.  With a network structure, we have a structure for detailed financial flows.  We have an image here of that structure in water quality management in the Lake Champlain Basin, but such a network could be constructed in any policy issue.</a:t>
            </a:r>
            <a:endParaRPr lang="en-US" dirty="0"/>
          </a:p>
          <a:p>
            <a:endParaRPr lang="en-US" dirty="0"/>
          </a:p>
        </p:txBody>
      </p:sp>
      <p:sp>
        <p:nvSpPr>
          <p:cNvPr id="4" name="Slide Number Placeholder 3"/>
          <p:cNvSpPr>
            <a:spLocks noGrp="1"/>
          </p:cNvSpPr>
          <p:nvPr>
            <p:ph type="sldNum" sz="quarter" idx="10"/>
          </p:nvPr>
        </p:nvSpPr>
        <p:spPr/>
        <p:txBody>
          <a:bodyPr/>
          <a:lstStyle/>
          <a:p>
            <a:fld id="{B35803C9-E41F-4379-A678-85F169903EA5}" type="slidenum">
              <a:rPr lang="en-US" smtClean="0"/>
              <a:t>6</a:t>
            </a:fld>
            <a:endParaRPr lang="en-US"/>
          </a:p>
        </p:txBody>
      </p:sp>
    </p:spTree>
    <p:extLst>
      <p:ext uri="{BB962C8B-B14F-4D97-AF65-F5344CB8AC3E}">
        <p14:creationId xmlns:p14="http://schemas.microsoft.com/office/powerpoint/2010/main" val="748033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slice of the whole network.</a:t>
            </a:r>
            <a:r>
              <a:rPr lang="en-US" baseline="0" dirty="0"/>
              <a:t> We can quickly see how dense and how complex the pattern of interactions are. But we still need to make and implement policy through this network, and assess how that all went.</a:t>
            </a:r>
            <a:endParaRPr lang="en-US" dirty="0"/>
          </a:p>
        </p:txBody>
      </p:sp>
      <p:sp>
        <p:nvSpPr>
          <p:cNvPr id="4" name="Slide Number Placeholder 3"/>
          <p:cNvSpPr>
            <a:spLocks noGrp="1"/>
          </p:cNvSpPr>
          <p:nvPr>
            <p:ph type="sldNum" sz="quarter" idx="10"/>
          </p:nvPr>
        </p:nvSpPr>
        <p:spPr/>
        <p:txBody>
          <a:bodyPr/>
          <a:lstStyle/>
          <a:p>
            <a:fld id="{B35803C9-E41F-4379-A678-85F169903EA5}" type="slidenum">
              <a:rPr lang="en-US" smtClean="0"/>
              <a:t>7</a:t>
            </a:fld>
            <a:endParaRPr lang="en-US"/>
          </a:p>
        </p:txBody>
      </p:sp>
    </p:spTree>
    <p:extLst>
      <p:ext uri="{BB962C8B-B14F-4D97-AF65-F5344CB8AC3E}">
        <p14:creationId xmlns:p14="http://schemas.microsoft.com/office/powerpoint/2010/main" val="2712933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929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4219058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58DF46A-7F81-414A-A84A-8C4B82D6438B}"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51869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5641982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58DF46A-7F81-414A-A84A-8C4B82D6438B}"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153933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1216189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3176794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081600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948430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F3C8BC-34F8-466C-B850-819D8500B7A9}" type="datetimeFigureOut">
              <a:rPr lang="en-US" smtClean="0"/>
              <a:t>10/16/2017</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785895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4278403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F3C8BC-34F8-466C-B850-819D8500B7A9}" type="datetimeFigureOut">
              <a:rPr lang="en-US" smtClean="0"/>
              <a:t>10/16/2017</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652901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F3C8BC-34F8-466C-B850-819D8500B7A9}" type="datetimeFigureOut">
              <a:rPr lang="en-US" smtClean="0"/>
              <a:t>10/16/2017</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429134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F3C8BC-34F8-466C-B850-819D8500B7A9}" type="datetimeFigureOut">
              <a:rPr lang="en-US" smtClean="0"/>
              <a:t>10/16/2017</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7817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1479336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AF3C8BC-34F8-466C-B850-819D8500B7A9}" type="datetimeFigureOut">
              <a:rPr lang="en-US" smtClean="0"/>
              <a:t>10/16/2017</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58DF46A-7F81-414A-A84A-8C4B82D6438B}" type="slidenum">
              <a:rPr lang="en-US" smtClean="0"/>
              <a:t>‹#›</a:t>
            </a:fld>
            <a:endParaRPr lang="en-US"/>
          </a:p>
        </p:txBody>
      </p:sp>
    </p:spTree>
    <p:extLst>
      <p:ext uri="{BB962C8B-B14F-4D97-AF65-F5344CB8AC3E}">
        <p14:creationId xmlns:p14="http://schemas.microsoft.com/office/powerpoint/2010/main" val="2609173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AF3C8BC-34F8-466C-B850-819D8500B7A9}" type="datetimeFigureOut">
              <a:rPr lang="en-US" smtClean="0"/>
              <a:t>10/16/2017</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58DF46A-7F81-414A-A84A-8C4B82D6438B}" type="slidenum">
              <a:rPr lang="en-US" smtClean="0"/>
              <a:t>‹#›</a:t>
            </a:fld>
            <a:endParaRPr lang="en-US"/>
          </a:p>
        </p:txBody>
      </p:sp>
    </p:spTree>
    <p:extLst>
      <p:ext uri="{BB962C8B-B14F-4D97-AF65-F5344CB8AC3E}">
        <p14:creationId xmlns:p14="http://schemas.microsoft.com/office/powerpoint/2010/main" val="41710732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mirecon.shinyapps.io/vgn-v5_10oct17/"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9ACF-9452-4F60-B541-EFD22ECC227C}"/>
              </a:ext>
            </a:extLst>
          </p:cNvPr>
          <p:cNvSpPr>
            <a:spLocks noGrp="1"/>
          </p:cNvSpPr>
          <p:nvPr>
            <p:ph type="ctrTitle"/>
          </p:nvPr>
        </p:nvSpPr>
        <p:spPr/>
        <p:txBody>
          <a:bodyPr/>
          <a:lstStyle/>
          <a:p>
            <a:r>
              <a:rPr lang="en-US" dirty="0"/>
              <a:t>Displaying Large Organizational Networks</a:t>
            </a:r>
          </a:p>
        </p:txBody>
      </p:sp>
      <p:sp>
        <p:nvSpPr>
          <p:cNvPr id="3" name="Subtitle 2">
            <a:extLst>
              <a:ext uri="{FF2B5EF4-FFF2-40B4-BE49-F238E27FC236}">
                <a16:creationId xmlns:a16="http://schemas.microsoft.com/office/drawing/2014/main" id="{069C738F-9EB0-4EA9-BAFF-6C26173E6EB9}"/>
              </a:ext>
            </a:extLst>
          </p:cNvPr>
          <p:cNvSpPr>
            <a:spLocks noGrp="1"/>
          </p:cNvSpPr>
          <p:nvPr>
            <p:ph type="subTitle" idx="1"/>
          </p:nvPr>
        </p:nvSpPr>
        <p:spPr/>
        <p:txBody>
          <a:bodyPr>
            <a:normAutofit lnSpcReduction="10000"/>
          </a:bodyPr>
          <a:lstStyle/>
          <a:p>
            <a:r>
              <a:rPr lang="en-US" dirty="0"/>
              <a:t>Steve Scheinert</a:t>
            </a:r>
          </a:p>
          <a:p>
            <a:r>
              <a:rPr lang="en-US" dirty="0"/>
              <a:t>Springboard Data Science Career Track</a:t>
            </a:r>
          </a:p>
          <a:p>
            <a:r>
              <a:rPr lang="en-US" dirty="0"/>
              <a:t>Capstone Project 1</a:t>
            </a:r>
          </a:p>
        </p:txBody>
      </p:sp>
    </p:spTree>
    <p:extLst>
      <p:ext uri="{BB962C8B-B14F-4D97-AF65-F5344CB8AC3E}">
        <p14:creationId xmlns:p14="http://schemas.microsoft.com/office/powerpoint/2010/main" val="4012822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Preserving Lake Champlain</a:t>
            </a:r>
          </a:p>
        </p:txBody>
      </p:sp>
      <p:sp>
        <p:nvSpPr>
          <p:cNvPr id="3" name="Content Placeholder 2"/>
          <p:cNvSpPr>
            <a:spLocks noGrp="1"/>
          </p:cNvSpPr>
          <p:nvPr>
            <p:ph idx="1"/>
          </p:nvPr>
        </p:nvSpPr>
        <p:spPr/>
        <p:txBody>
          <a:bodyPr/>
          <a:lstStyle/>
          <a:p>
            <a:r>
              <a:rPr lang="en-US" sz="2800" dirty="0"/>
              <a:t>In light of Climate Change</a:t>
            </a:r>
          </a:p>
          <a:p>
            <a:r>
              <a:rPr lang="en-US" sz="2800" dirty="0"/>
              <a:t>In light of human decisions about:</a:t>
            </a:r>
          </a:p>
          <a:p>
            <a:pPr lvl="1"/>
            <a:r>
              <a:rPr lang="en-US" sz="2000" dirty="0"/>
              <a:t>Policies</a:t>
            </a:r>
          </a:p>
          <a:p>
            <a:pPr lvl="1"/>
            <a:r>
              <a:rPr lang="en-US" sz="2000" dirty="0"/>
              <a:t>Land use decisions</a:t>
            </a:r>
          </a:p>
          <a:p>
            <a:pPr lvl="1"/>
            <a:r>
              <a:rPr lang="en-US" sz="2000" dirty="0"/>
              <a:t>Demographic and economic shifts</a:t>
            </a:r>
          </a:p>
        </p:txBody>
      </p:sp>
      <p:pic>
        <p:nvPicPr>
          <p:cNvPr id="5" name="Picture 4"/>
          <p:cNvPicPr>
            <a:picLocks noChangeAspect="1"/>
          </p:cNvPicPr>
          <p:nvPr/>
        </p:nvPicPr>
        <p:blipFill>
          <a:blip r:embed="rId2"/>
          <a:stretch>
            <a:fillRect/>
          </a:stretch>
        </p:blipFill>
        <p:spPr>
          <a:xfrm>
            <a:off x="7885112" y="3256424"/>
            <a:ext cx="3619500" cy="2247900"/>
          </a:xfrm>
          <a:prstGeom prst="rect">
            <a:avLst/>
          </a:prstGeom>
        </p:spPr>
      </p:pic>
    </p:spTree>
    <p:extLst>
      <p:ext uri="{BB962C8B-B14F-4D97-AF65-F5344CB8AC3E}">
        <p14:creationId xmlns:p14="http://schemas.microsoft.com/office/powerpoint/2010/main" val="3692691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600201"/>
            <a:ext cx="8229600" cy="5115877"/>
          </a:xfrm>
        </p:spPr>
        <p:txBody>
          <a:bodyPr>
            <a:normAutofit fontScale="70000" lnSpcReduction="20000"/>
          </a:bodyPr>
          <a:lstStyle/>
          <a:p>
            <a:pPr marL="0" indent="0">
              <a:buNone/>
            </a:pPr>
            <a:endParaRPr lang="en-US" sz="4000" dirty="0"/>
          </a:p>
          <a:p>
            <a:pPr marL="0" indent="0">
              <a:buNone/>
            </a:pPr>
            <a:endParaRPr lang="en-US" sz="4000" dirty="0"/>
          </a:p>
          <a:p>
            <a:pPr marL="0" indent="0">
              <a:buNone/>
            </a:pPr>
            <a:endParaRPr lang="en-US" sz="4000" dirty="0"/>
          </a:p>
          <a:p>
            <a:pPr marL="0" indent="0">
              <a:buNone/>
            </a:pPr>
            <a:endParaRPr lang="en-US" sz="4000" dirty="0"/>
          </a:p>
          <a:p>
            <a:pPr marL="0" indent="0">
              <a:buNone/>
            </a:pPr>
            <a:endParaRPr lang="en-US" sz="4000" dirty="0"/>
          </a:p>
          <a:p>
            <a:pPr marL="0" indent="0">
              <a:buNone/>
            </a:pPr>
            <a:endParaRPr lang="en-US" sz="4000" dirty="0"/>
          </a:p>
          <a:p>
            <a:pPr marL="0" indent="0">
              <a:buNone/>
            </a:pPr>
            <a:endParaRPr lang="en-US" sz="4000" dirty="0"/>
          </a:p>
          <a:p>
            <a:pPr marL="0" indent="0">
              <a:buNone/>
            </a:pPr>
            <a:endParaRPr lang="en-US" sz="4000" dirty="0"/>
          </a:p>
          <a:p>
            <a:pPr marL="0" indent="0">
              <a:buNone/>
            </a:pPr>
            <a:r>
              <a:rPr lang="en-US" sz="3600" dirty="0"/>
              <a:t>Our particular point of concern in RACC is coming to a better understanding of the hydrological and human dynamics contributing to this situation.</a:t>
            </a:r>
            <a:r>
              <a:rPr lang="en-US" sz="4000" dirty="0"/>
              <a:t> </a:t>
            </a:r>
          </a:p>
        </p:txBody>
      </p:sp>
      <p:pic>
        <p:nvPicPr>
          <p:cNvPr id="4" name="Picture 3"/>
          <p:cNvPicPr>
            <a:picLocks noChangeAspect="1"/>
          </p:cNvPicPr>
          <p:nvPr/>
        </p:nvPicPr>
        <p:blipFill>
          <a:blip r:embed="rId2"/>
          <a:stretch>
            <a:fillRect/>
          </a:stretch>
        </p:blipFill>
        <p:spPr>
          <a:xfrm>
            <a:off x="1981200" y="2298658"/>
            <a:ext cx="3956382" cy="2963468"/>
          </a:xfrm>
          <a:prstGeom prst="rect">
            <a:avLst/>
          </a:prstGeom>
        </p:spPr>
      </p:pic>
      <p:pic>
        <p:nvPicPr>
          <p:cNvPr id="5" name="Picture 4"/>
          <p:cNvPicPr>
            <a:picLocks noChangeAspect="1"/>
          </p:cNvPicPr>
          <p:nvPr/>
        </p:nvPicPr>
        <p:blipFill>
          <a:blip r:embed="rId3"/>
          <a:stretch>
            <a:fillRect/>
          </a:stretch>
        </p:blipFill>
        <p:spPr>
          <a:xfrm>
            <a:off x="6268920" y="929014"/>
            <a:ext cx="2364686" cy="2062420"/>
          </a:xfrm>
          <a:prstGeom prst="rect">
            <a:avLst/>
          </a:prstGeom>
        </p:spPr>
      </p:pic>
      <p:pic>
        <p:nvPicPr>
          <p:cNvPr id="6" name="Picture 5"/>
          <p:cNvPicPr>
            <a:picLocks noChangeAspect="1"/>
          </p:cNvPicPr>
          <p:nvPr/>
        </p:nvPicPr>
        <p:blipFill>
          <a:blip r:embed="rId4"/>
          <a:stretch>
            <a:fillRect/>
          </a:stretch>
        </p:blipFill>
        <p:spPr>
          <a:xfrm>
            <a:off x="7688953" y="2556321"/>
            <a:ext cx="1843987" cy="2322802"/>
          </a:xfrm>
          <a:prstGeom prst="rect">
            <a:avLst/>
          </a:prstGeom>
        </p:spPr>
      </p:pic>
      <p:sp>
        <p:nvSpPr>
          <p:cNvPr id="2" name="TextBox 1"/>
          <p:cNvSpPr txBox="1"/>
          <p:nvPr/>
        </p:nvSpPr>
        <p:spPr>
          <a:xfrm>
            <a:off x="2120452" y="673533"/>
            <a:ext cx="3463272" cy="1384995"/>
          </a:xfrm>
          <a:prstGeom prst="rect">
            <a:avLst/>
          </a:prstGeom>
          <a:noFill/>
        </p:spPr>
        <p:txBody>
          <a:bodyPr wrap="square" rtlCol="0">
            <a:spAutoFit/>
          </a:bodyPr>
          <a:lstStyle/>
          <a:p>
            <a:r>
              <a:rPr lang="en-US" sz="2800" dirty="0"/>
              <a:t>Algae blooms and phosphorus loading…</a:t>
            </a:r>
          </a:p>
        </p:txBody>
      </p:sp>
      <p:pic>
        <p:nvPicPr>
          <p:cNvPr id="7" name="Picture 6" descr="http://www.uvm.edu/%7Eepscor/new02/images/banners/racc_banner3.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973696" y="403409"/>
            <a:ext cx="2694305" cy="851696"/>
          </a:xfrm>
          <a:prstGeom prst="rect">
            <a:avLst/>
          </a:prstGeom>
          <a:noFill/>
          <a:ln>
            <a:noFill/>
          </a:ln>
        </p:spPr>
      </p:pic>
    </p:spTree>
    <p:extLst>
      <p:ext uri="{BB962C8B-B14F-4D97-AF65-F5344CB8AC3E}">
        <p14:creationId xmlns:p14="http://schemas.microsoft.com/office/powerpoint/2010/main" val="1629758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C9169-465D-4823-95E6-923B6E71E9D3}"/>
              </a:ext>
            </a:extLst>
          </p:cNvPr>
          <p:cNvSpPr>
            <a:spLocks noGrp="1"/>
          </p:cNvSpPr>
          <p:nvPr>
            <p:ph type="title"/>
          </p:nvPr>
        </p:nvSpPr>
        <p:spPr/>
        <p:txBody>
          <a:bodyPr/>
          <a:lstStyle/>
          <a:p>
            <a:r>
              <a:rPr lang="en-US" dirty="0"/>
              <a:t>The Problem: A Communications Tool that Doesn’t Communicate</a:t>
            </a:r>
          </a:p>
        </p:txBody>
      </p:sp>
      <p:pic>
        <p:nvPicPr>
          <p:cNvPr id="4" name="Content Placeholder 3">
            <a:extLst>
              <a:ext uri="{FF2B5EF4-FFF2-40B4-BE49-F238E27FC236}">
                <a16:creationId xmlns:a16="http://schemas.microsoft.com/office/drawing/2014/main" id="{A378962A-4D1C-44A1-85D2-24EACA3165DF}"/>
              </a:ext>
            </a:extLst>
          </p:cNvPr>
          <p:cNvPicPr>
            <a:picLocks noGrp="1" noChangeAspect="1"/>
          </p:cNvPicPr>
          <p:nvPr>
            <p:ph sz="half" idx="1"/>
          </p:nvPr>
        </p:nvPicPr>
        <p:blipFill rotWithShape="1">
          <a:blip r:embed="rId2"/>
          <a:stretch/>
        </p:blipFill>
        <p:spPr bwMode="auto">
          <a:xfrm>
            <a:off x="2220685" y="1904999"/>
            <a:ext cx="4861249" cy="4861249"/>
          </a:xfrm>
          <a:prstGeom prst="rect">
            <a:avLst/>
          </a:prstGeom>
          <a:ln>
            <a:noFill/>
          </a:ln>
          <a:extLst>
            <a:ext uri="{53640926-AAD7-44D8-BBD7-CCE9431645EC}">
              <a14:shadowObscured xmlns:a14="http://schemas.microsoft.com/office/drawing/2010/main"/>
            </a:ext>
          </a:extLst>
        </p:spPr>
      </p:pic>
      <p:sp>
        <p:nvSpPr>
          <p:cNvPr id="5" name="Content Placeholder 4">
            <a:extLst>
              <a:ext uri="{FF2B5EF4-FFF2-40B4-BE49-F238E27FC236}">
                <a16:creationId xmlns:a16="http://schemas.microsoft.com/office/drawing/2014/main" id="{5DC5E594-E275-465B-9849-E4B1FB820213}"/>
              </a:ext>
            </a:extLst>
          </p:cNvPr>
          <p:cNvSpPr>
            <a:spLocks noGrp="1"/>
          </p:cNvSpPr>
          <p:nvPr>
            <p:ph sz="half" idx="2"/>
          </p:nvPr>
        </p:nvSpPr>
        <p:spPr>
          <a:xfrm>
            <a:off x="7987005" y="2351313"/>
            <a:ext cx="2463281" cy="2964701"/>
          </a:xfrm>
        </p:spPr>
        <p:txBody>
          <a:bodyPr/>
          <a:lstStyle/>
          <a:p>
            <a:pPr marL="0" indent="0">
              <a:buNone/>
            </a:pPr>
            <a:r>
              <a:rPr lang="en-US" dirty="0"/>
              <a:t>Information Sharing network in Vermont’s portion of the Lake Champlain Basin about Water Quality Management</a:t>
            </a:r>
          </a:p>
        </p:txBody>
      </p:sp>
    </p:spTree>
    <p:extLst>
      <p:ext uri="{BB962C8B-B14F-4D97-AF65-F5344CB8AC3E}">
        <p14:creationId xmlns:p14="http://schemas.microsoft.com/office/powerpoint/2010/main" val="1710753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Why so complex: Structure of Watershed Governance in the Lake Champlain Basin</a:t>
            </a:r>
          </a:p>
        </p:txBody>
      </p:sp>
      <p:pic>
        <p:nvPicPr>
          <p:cNvPr id="6" name="Content Placeholder 10"/>
          <p:cNvPicPr>
            <a:picLocks/>
          </p:cNvPicPr>
          <p:nvPr/>
        </p:nvPicPr>
        <p:blipFill rotWithShape="1">
          <a:blip r:embed="rId3">
            <a:extLst>
              <a:ext uri="{28A0092B-C50C-407E-A947-70E740481C1C}">
                <a14:useLocalDpi xmlns:a14="http://schemas.microsoft.com/office/drawing/2010/main" val="0"/>
              </a:ext>
            </a:extLst>
          </a:blip>
          <a:srcRect b="16034"/>
          <a:stretch/>
        </p:blipFill>
        <p:spPr bwMode="auto">
          <a:xfrm>
            <a:off x="3283649" y="2050473"/>
            <a:ext cx="5181600" cy="4544289"/>
          </a:xfrm>
          <a:prstGeom prst="rect">
            <a:avLst/>
          </a:prstGeom>
          <a:noFill/>
          <a:ln>
            <a:noFill/>
          </a:ln>
        </p:spPr>
      </p:pic>
    </p:spTree>
    <p:extLst>
      <p:ext uri="{BB962C8B-B14F-4D97-AF65-F5344CB8AC3E}">
        <p14:creationId xmlns:p14="http://schemas.microsoft.com/office/powerpoint/2010/main" val="591360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61551" y="253721"/>
            <a:ext cx="9601200" cy="1485900"/>
          </a:xfrm>
        </p:spPr>
        <p:txBody>
          <a:bodyPr>
            <a:normAutofit/>
          </a:bodyPr>
          <a:lstStyle/>
          <a:p>
            <a:pPr algn="l"/>
            <a:r>
              <a:rPr lang="en-US" sz="3200" dirty="0"/>
              <a:t>Why so complex: All the places where money for water quality mitigation come from</a:t>
            </a:r>
          </a:p>
        </p:txBody>
      </p:sp>
      <p:pic>
        <p:nvPicPr>
          <p:cNvPr id="6" name="Picture 5"/>
          <p:cNvPicPr>
            <a:picLocks noChangeAspect="1"/>
          </p:cNvPicPr>
          <p:nvPr/>
        </p:nvPicPr>
        <p:blipFill rotWithShape="1">
          <a:blip r:embed="rId3"/>
          <a:srcRect t="3675"/>
          <a:stretch/>
        </p:blipFill>
        <p:spPr>
          <a:xfrm>
            <a:off x="1524000" y="1921164"/>
            <a:ext cx="8966200" cy="4758601"/>
          </a:xfrm>
          <a:prstGeom prst="rect">
            <a:avLst/>
          </a:prstGeom>
        </p:spPr>
      </p:pic>
      <p:sp>
        <p:nvSpPr>
          <p:cNvPr id="7" name="TextBox 6"/>
          <p:cNvSpPr txBox="1"/>
          <p:nvPr/>
        </p:nvSpPr>
        <p:spPr>
          <a:xfrm>
            <a:off x="6488023" y="4541532"/>
            <a:ext cx="3463272" cy="646331"/>
          </a:xfrm>
          <a:prstGeom prst="rect">
            <a:avLst/>
          </a:prstGeom>
          <a:noFill/>
        </p:spPr>
        <p:txBody>
          <a:bodyPr wrap="square" rtlCol="0">
            <a:spAutoFit/>
          </a:bodyPr>
          <a:lstStyle/>
          <a:p>
            <a:r>
              <a:rPr lang="en-US" dirty="0"/>
              <a:t>60 + FEDERAL AND STATE PROGRAMS</a:t>
            </a:r>
          </a:p>
        </p:txBody>
      </p:sp>
    </p:spTree>
    <p:extLst>
      <p:ext uri="{BB962C8B-B14F-4D97-AF65-F5344CB8AC3E}">
        <p14:creationId xmlns:p14="http://schemas.microsoft.com/office/powerpoint/2010/main" val="3501537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b="1" dirty="0"/>
              <a:t>A Closer Look but still Complex: 2014 Water Quality Network for Missisquoi Watershed</a:t>
            </a:r>
            <a:endParaRPr lang="en-US" dirty="0"/>
          </a:p>
        </p:txBody>
      </p:sp>
      <p:pic>
        <p:nvPicPr>
          <p:cNvPr id="13" name="Content Placeholder 12"/>
          <p:cNvPicPr>
            <a:picLocks noGrp="1" noChangeAspect="1"/>
          </p:cNvPicPr>
          <p:nvPr>
            <p:ph idx="1"/>
          </p:nvPr>
        </p:nvPicPr>
        <p:blipFill>
          <a:blip r:embed="rId3"/>
          <a:stretch>
            <a:fillRect/>
          </a:stretch>
        </p:blipFill>
        <p:spPr>
          <a:xfrm>
            <a:off x="706455" y="1874981"/>
            <a:ext cx="5428240" cy="4248727"/>
          </a:xfrm>
          <a:prstGeom prst="rect">
            <a:avLst/>
          </a:prstGeom>
        </p:spPr>
      </p:pic>
      <p:sp>
        <p:nvSpPr>
          <p:cNvPr id="16" name="TextBox 15"/>
          <p:cNvSpPr txBox="1"/>
          <p:nvPr/>
        </p:nvSpPr>
        <p:spPr>
          <a:xfrm>
            <a:off x="1296383" y="6446121"/>
            <a:ext cx="4838312" cy="369332"/>
          </a:xfrm>
          <a:prstGeom prst="rect">
            <a:avLst/>
          </a:prstGeom>
          <a:noFill/>
        </p:spPr>
        <p:txBody>
          <a:bodyPr wrap="none" rtlCol="0">
            <a:spAutoFit/>
          </a:bodyPr>
          <a:lstStyle/>
          <a:p>
            <a:r>
              <a:rPr lang="en-US" b="1" dirty="0"/>
              <a:t>(Scheinert et al., 2014; Generated in </a:t>
            </a:r>
            <a:r>
              <a:rPr lang="en-US" b="1" dirty="0" err="1"/>
              <a:t>Gephi</a:t>
            </a:r>
            <a:r>
              <a:rPr lang="en-US" b="1" dirty="0"/>
              <a:t>)</a:t>
            </a:r>
          </a:p>
        </p:txBody>
      </p:sp>
      <p:sp>
        <p:nvSpPr>
          <p:cNvPr id="2" name="TextBox 1"/>
          <p:cNvSpPr txBox="1"/>
          <p:nvPr/>
        </p:nvSpPr>
        <p:spPr>
          <a:xfrm>
            <a:off x="6134695" y="2014185"/>
            <a:ext cx="5608908" cy="3970318"/>
          </a:xfrm>
          <a:prstGeom prst="rect">
            <a:avLst/>
          </a:prstGeom>
          <a:noFill/>
        </p:spPr>
        <p:txBody>
          <a:bodyPr wrap="none" rtlCol="0">
            <a:spAutoFit/>
          </a:bodyPr>
          <a:lstStyle/>
          <a:p>
            <a:r>
              <a:rPr lang="en-US" dirty="0"/>
              <a:t>Key Nodes:</a:t>
            </a:r>
          </a:p>
          <a:p>
            <a:pPr marL="285750" indent="-285750">
              <a:buFontTx/>
              <a:buChar char="-"/>
            </a:pPr>
            <a:r>
              <a:rPr lang="en-US" dirty="0" err="1"/>
              <a:t>gAAFMARM</a:t>
            </a:r>
            <a:r>
              <a:rPr lang="en-US" dirty="0"/>
              <a:t>:  Ag. Resource Mgmt. Program (VT AAFM)</a:t>
            </a:r>
          </a:p>
          <a:p>
            <a:pPr marL="285750" indent="-285750">
              <a:buFontTx/>
              <a:buChar char="-"/>
            </a:pPr>
            <a:r>
              <a:rPr lang="en-US" dirty="0" err="1"/>
              <a:t>gDMOU</a:t>
            </a:r>
            <a:r>
              <a:rPr lang="en-US" dirty="0"/>
              <a:t>:  Data Sharing MOU (VT AAFM)</a:t>
            </a:r>
          </a:p>
          <a:p>
            <a:pPr marL="285750" indent="-285750">
              <a:buFontTx/>
              <a:buChar char="-"/>
            </a:pPr>
            <a:r>
              <a:rPr lang="en-US" dirty="0" err="1"/>
              <a:t>gDEC_Com</a:t>
            </a:r>
            <a:r>
              <a:rPr lang="en-US" dirty="0"/>
              <a:t>:  Office of the Commissioner, VT DEC</a:t>
            </a:r>
          </a:p>
          <a:p>
            <a:pPr marL="285750" indent="-285750">
              <a:buFontTx/>
              <a:buChar char="-"/>
            </a:pPr>
            <a:r>
              <a:rPr lang="en-US" dirty="0" err="1"/>
              <a:t>gDEC_RivP</a:t>
            </a:r>
            <a:r>
              <a:rPr lang="en-US" dirty="0"/>
              <a:t>:  Rivers Program, VT DEC</a:t>
            </a:r>
          </a:p>
          <a:p>
            <a:pPr marL="285750" indent="-285750">
              <a:buFontTx/>
              <a:buChar char="-"/>
            </a:pPr>
            <a:r>
              <a:rPr lang="en-US" dirty="0" err="1"/>
              <a:t>gSWMAWP</a:t>
            </a:r>
            <a:r>
              <a:rPr lang="en-US" dirty="0"/>
              <a:t>:  Watershed Planning, VT DEC</a:t>
            </a:r>
          </a:p>
          <a:p>
            <a:pPr marL="285750" indent="-285750">
              <a:buFontTx/>
              <a:buChar char="-"/>
            </a:pPr>
            <a:r>
              <a:rPr lang="en-US" dirty="0" err="1"/>
              <a:t>gVTrans_PPID</a:t>
            </a:r>
            <a:r>
              <a:rPr lang="en-US" dirty="0"/>
              <a:t>:  </a:t>
            </a:r>
            <a:r>
              <a:rPr lang="en-US" dirty="0" err="1"/>
              <a:t>VTrans</a:t>
            </a:r>
            <a:r>
              <a:rPr lang="en-US" dirty="0"/>
              <a:t> Policy Planning</a:t>
            </a:r>
          </a:p>
          <a:p>
            <a:pPr marL="285750" indent="-285750">
              <a:buFontTx/>
              <a:buChar char="-"/>
            </a:pPr>
            <a:r>
              <a:rPr lang="en-US" dirty="0" err="1"/>
              <a:t>rLCSG</a:t>
            </a:r>
            <a:r>
              <a:rPr lang="en-US" dirty="0"/>
              <a:t>:  Lake Champlain Sea Grant</a:t>
            </a:r>
          </a:p>
          <a:p>
            <a:pPr marL="285750" indent="-285750">
              <a:buFontTx/>
              <a:buChar char="-"/>
            </a:pPr>
            <a:r>
              <a:rPr lang="en-US" dirty="0"/>
              <a:t>LCBP:  Lake Champlain Basin Program</a:t>
            </a:r>
          </a:p>
          <a:p>
            <a:pPr marL="285750" indent="-285750">
              <a:buFontTx/>
              <a:buChar char="-"/>
            </a:pPr>
            <a:r>
              <a:rPr lang="en-US" dirty="0" err="1"/>
              <a:t>rCLF</a:t>
            </a:r>
            <a:r>
              <a:rPr lang="en-US" dirty="0"/>
              <a:t>:  Conversation Law Foundation</a:t>
            </a:r>
          </a:p>
          <a:p>
            <a:pPr marL="285750" indent="-285750">
              <a:buFontTx/>
              <a:buChar char="-"/>
            </a:pPr>
            <a:r>
              <a:rPr lang="en-US" dirty="0"/>
              <a:t>MFNLC:  Friends of Northern Lake Champlain</a:t>
            </a:r>
          </a:p>
          <a:p>
            <a:pPr marL="285750" indent="-285750">
              <a:buFontTx/>
              <a:buChar char="-"/>
            </a:pPr>
            <a:r>
              <a:rPr lang="en-US" dirty="0" err="1"/>
              <a:t>rUVME</a:t>
            </a:r>
            <a:r>
              <a:rPr lang="en-US" dirty="0"/>
              <a:t>:  Extension Services, Univ. of Vermont</a:t>
            </a:r>
          </a:p>
          <a:p>
            <a:pPr marL="285750" indent="-285750">
              <a:buFontTx/>
              <a:buChar char="-"/>
            </a:pPr>
            <a:r>
              <a:rPr lang="en-US" dirty="0" err="1"/>
              <a:t>rRC</a:t>
            </a:r>
            <a:r>
              <a:rPr lang="en-US" dirty="0"/>
              <a:t>:  Redstart Consulting</a:t>
            </a:r>
          </a:p>
          <a:p>
            <a:pPr marL="285750" indent="-285750">
              <a:buFontTx/>
              <a:buChar char="-"/>
            </a:pPr>
            <a:r>
              <a:rPr lang="en-US" dirty="0" err="1"/>
              <a:t>rSE</a:t>
            </a:r>
            <a:r>
              <a:rPr lang="en-US" dirty="0"/>
              <a:t>:  Stone Environmental</a:t>
            </a:r>
          </a:p>
        </p:txBody>
      </p:sp>
    </p:spTree>
    <p:extLst>
      <p:ext uri="{BB962C8B-B14F-4D97-AF65-F5344CB8AC3E}">
        <p14:creationId xmlns:p14="http://schemas.microsoft.com/office/powerpoint/2010/main" val="2499506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93EF1-78C2-47E9-BE5C-8AAAEC1CC269}"/>
              </a:ext>
            </a:extLst>
          </p:cNvPr>
          <p:cNvSpPr>
            <a:spLocks noGrp="1"/>
          </p:cNvSpPr>
          <p:nvPr>
            <p:ph type="title"/>
          </p:nvPr>
        </p:nvSpPr>
        <p:spPr/>
        <p:txBody>
          <a:bodyPr/>
          <a:lstStyle/>
          <a:p>
            <a:r>
              <a:rPr lang="en-US" dirty="0"/>
              <a:t>The Solution: An interactive network display tool</a:t>
            </a:r>
          </a:p>
        </p:txBody>
      </p:sp>
      <p:sp>
        <p:nvSpPr>
          <p:cNvPr id="3" name="Content Placeholder 2">
            <a:extLst>
              <a:ext uri="{FF2B5EF4-FFF2-40B4-BE49-F238E27FC236}">
                <a16:creationId xmlns:a16="http://schemas.microsoft.com/office/drawing/2014/main" id="{F3F77030-F8DE-4A27-AD5E-40DD7D2E9B6B}"/>
              </a:ext>
            </a:extLst>
          </p:cNvPr>
          <p:cNvSpPr>
            <a:spLocks noGrp="1"/>
          </p:cNvSpPr>
          <p:nvPr>
            <p:ph idx="1"/>
          </p:nvPr>
        </p:nvSpPr>
        <p:spPr/>
        <p:txBody>
          <a:bodyPr/>
          <a:lstStyle/>
          <a:p>
            <a:endParaRPr lang="en-US" u="sng" dirty="0">
              <a:hlinkClick r:id="rId2"/>
            </a:endParaRPr>
          </a:p>
          <a:p>
            <a:endParaRPr lang="en-US" u="sng" dirty="0">
              <a:hlinkClick r:id="rId2"/>
            </a:endParaRPr>
          </a:p>
          <a:p>
            <a:r>
              <a:rPr lang="en-US" u="sng" dirty="0">
                <a:hlinkClick r:id="rId2"/>
              </a:rPr>
              <a:t>https://wmirecon.shinyapps.io/vgn-v5_10oct17/</a:t>
            </a:r>
            <a:endParaRPr lang="en-US" u="sng" dirty="0"/>
          </a:p>
          <a:p>
            <a:endParaRPr lang="en-US" u="sng" dirty="0"/>
          </a:p>
          <a:p>
            <a:pPr marL="0" indent="0">
              <a:buNone/>
            </a:pPr>
            <a:r>
              <a:rPr lang="en-US" dirty="0"/>
              <a:t>(Presentation would shift to a live demonstration of the app)</a:t>
            </a:r>
          </a:p>
        </p:txBody>
      </p:sp>
    </p:spTree>
    <p:extLst>
      <p:ext uri="{BB962C8B-B14F-4D97-AF65-F5344CB8AC3E}">
        <p14:creationId xmlns:p14="http://schemas.microsoft.com/office/powerpoint/2010/main" val="186302239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TotalTime>
  <Words>454</Words>
  <Application>Microsoft Office PowerPoint</Application>
  <PresentationFormat>Widescreen</PresentationFormat>
  <Paragraphs>53</Paragraphs>
  <Slides>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3</vt:lpstr>
      <vt:lpstr>Wisp</vt:lpstr>
      <vt:lpstr>Displaying Large Organizational Networks</vt:lpstr>
      <vt:lpstr>Preserving Lake Champlain</vt:lpstr>
      <vt:lpstr>PowerPoint Presentation</vt:lpstr>
      <vt:lpstr>The Problem: A Communications Tool that Doesn’t Communicate</vt:lpstr>
      <vt:lpstr>Why so complex: Structure of Watershed Governance in the Lake Champlain Basin</vt:lpstr>
      <vt:lpstr>Why so complex: All the places where money for water quality mitigation come from</vt:lpstr>
      <vt:lpstr>A Closer Look but still Complex: 2014 Water Quality Network for Missisquoi Watershed</vt:lpstr>
      <vt:lpstr>The Solution: An interactive network display tool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Scheinert</dc:creator>
  <cp:lastModifiedBy>Steve Scheinert</cp:lastModifiedBy>
  <cp:revision>6</cp:revision>
  <dcterms:created xsi:type="dcterms:W3CDTF">2017-10-16T20:50:56Z</dcterms:created>
  <dcterms:modified xsi:type="dcterms:W3CDTF">2017-10-16T21:05:53Z</dcterms:modified>
</cp:coreProperties>
</file>

<file path=docProps/thumbnail.jpeg>
</file>